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</p:sldMasterIdLst>
  <p:notesMasterIdLst>
    <p:notesMasterId r:id="rId20"/>
  </p:notesMasterIdLst>
  <p:sldIdLst>
    <p:sldId id="275" r:id="rId3"/>
    <p:sldId id="295" r:id="rId4"/>
    <p:sldId id="296" r:id="rId5"/>
    <p:sldId id="308" r:id="rId6"/>
    <p:sldId id="291" r:id="rId7"/>
    <p:sldId id="307" r:id="rId8"/>
    <p:sldId id="311" r:id="rId9"/>
    <p:sldId id="310" r:id="rId10"/>
    <p:sldId id="297" r:id="rId11"/>
    <p:sldId id="314" r:id="rId12"/>
    <p:sldId id="302" r:id="rId13"/>
    <p:sldId id="301" r:id="rId14"/>
    <p:sldId id="299" r:id="rId15"/>
    <p:sldId id="303" r:id="rId16"/>
    <p:sldId id="315" r:id="rId17"/>
    <p:sldId id="316" r:id="rId18"/>
    <p:sldId id="312" r:id="rId19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79189" autoAdjust="0"/>
  </p:normalViewPr>
  <p:slideViewPr>
    <p:cSldViewPr>
      <p:cViewPr varScale="1">
        <p:scale>
          <a:sx n="39" d="100"/>
          <a:sy n="39" d="100"/>
        </p:scale>
        <p:origin x="-1577" y="-3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0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Python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 연동이 어려웠습니다</a:t>
            </a:r>
            <a:r>
              <a:rPr lang="en-US" altLang="ko-KR" dirty="0" smtClean="0"/>
              <a:t>.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dirty="0" smtClean="0"/>
              <a:t>현재 보이는 버튼의 디자인은 창업동아리 디자인담당 팀원이 직접 제작하였습니다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558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3D printing</a:t>
            </a:r>
            <a:r>
              <a:rPr lang="ko-KR" altLang="en-US" baseline="0" dirty="0" smtClean="0"/>
              <a:t> 기술은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차 산업혁명의 핵심 기술중 하나입니다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저희는 전공으로 프로덕트 디자인을 배워 외형이 제작된 제품을 사는 것 보다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현재 </a:t>
            </a:r>
            <a:r>
              <a:rPr lang="ko-KR" altLang="en-US" baseline="0" dirty="0" smtClean="0"/>
              <a:t>종합설계 </a:t>
            </a:r>
            <a:r>
              <a:rPr lang="ko-KR" altLang="en-US" baseline="0" dirty="0" smtClean="0"/>
              <a:t>프로젝트를 하는 것이기 때문에 외형 제작까지 하는 것도 중요하다고 생각했습니다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외주를 맡기는데 </a:t>
            </a:r>
            <a:r>
              <a:rPr lang="en-US" altLang="ko-KR" baseline="0" dirty="0" smtClean="0"/>
              <a:t>88</a:t>
            </a:r>
            <a:r>
              <a:rPr lang="ko-KR" altLang="en-US" baseline="0" dirty="0" smtClean="0"/>
              <a:t>만원의 비용이 드는 것을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필라멘트값 </a:t>
            </a:r>
            <a:r>
              <a:rPr lang="en-US" altLang="ko-KR" dirty="0" smtClean="0"/>
              <a:t>5</a:t>
            </a:r>
            <a:r>
              <a:rPr lang="ko-KR" altLang="en-US" dirty="0" smtClean="0"/>
              <a:t>만원 가량으로 출력해 낼 수 있는 건 가치 </a:t>
            </a:r>
            <a:r>
              <a:rPr lang="ko-KR" altLang="en-US" dirty="0" smtClean="0"/>
              <a:t>있는 일이</a:t>
            </a:r>
            <a:r>
              <a:rPr lang="ko-KR" altLang="en-US" baseline="0" dirty="0" smtClean="0"/>
              <a:t>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dirty="0" smtClean="0"/>
              <a:t>보는 사람의 입장에서도 이 팀은 직접 제작하면서 뭔가 제대로 해봤구나 라는 인식을 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0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사용자까지 원격으로 집에서 할 수 있다고 하면 장난으로 누를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68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네이버지도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91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현재 </a:t>
            </a:r>
            <a:r>
              <a:rPr lang="en-US" altLang="ko-KR" sz="2400" dirty="0" smtClean="0"/>
              <a:t>LCD</a:t>
            </a:r>
            <a:r>
              <a:rPr lang="ko-KR" altLang="en-US" sz="2400" dirty="0" smtClean="0"/>
              <a:t>는 해외배송으로 제작이 늦어지고 있어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받는데로 수치를 재서 이에 맞게 </a:t>
            </a:r>
            <a:r>
              <a:rPr lang="en-US" altLang="ko-KR" sz="2400" dirty="0" smtClean="0"/>
              <a:t>3D modeling</a:t>
            </a:r>
            <a:r>
              <a:rPr lang="ko-KR" altLang="en-US" sz="2400" dirty="0" smtClean="0"/>
              <a:t>을 하고</a:t>
            </a:r>
            <a:r>
              <a:rPr lang="en-US" altLang="ko-KR" sz="2400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400" dirty="0" smtClean="0"/>
              <a:t>Arduino</a:t>
            </a:r>
            <a:r>
              <a:rPr lang="ko-KR" altLang="en-US" sz="2400" dirty="0" smtClean="0"/>
              <a:t>를 통해 직원이 번호를 호출할 수 있는 버튼을</a:t>
            </a:r>
            <a:r>
              <a:rPr lang="en-US" altLang="ko-KR" sz="2400" baseline="0" dirty="0" smtClean="0"/>
              <a:t> </a:t>
            </a:r>
            <a:r>
              <a:rPr lang="en-US" altLang="ko-KR" sz="2400" dirty="0" err="1" smtClean="0"/>
              <a:t>bluetooth</a:t>
            </a:r>
            <a:r>
              <a:rPr lang="ko-KR" altLang="en-US" sz="2400" dirty="0" smtClean="0"/>
              <a:t>로 통신하여 직원 </a:t>
            </a:r>
            <a:r>
              <a:rPr lang="en-US" altLang="ko-KR" sz="2400" dirty="0" smtClean="0"/>
              <a:t>counter</a:t>
            </a:r>
            <a:r>
              <a:rPr lang="ko-KR" altLang="en-US" sz="2400" dirty="0" smtClean="0"/>
              <a:t>를 구성할 것입니다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dirty="0" smtClean="0"/>
              <a:t>음식점같은 경우는 직원이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 테이블</a:t>
            </a:r>
            <a:r>
              <a:rPr lang="en-US" altLang="ko-KR" dirty="0" smtClean="0"/>
              <a:t>, 4</a:t>
            </a:r>
            <a:r>
              <a:rPr lang="ko-KR" altLang="en-US" dirty="0" smtClean="0"/>
              <a:t>인 테이블을 바꿔가며 불러줄 수 있도록</a:t>
            </a:r>
            <a:endParaRPr lang="en-US" altLang="ko-KR" dirty="0" smtClean="0"/>
          </a:p>
          <a:p>
            <a:r>
              <a:rPr lang="ko-KR" altLang="en-US" dirty="0" smtClean="0"/>
              <a:t>버튼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개와 현재상태표시를 할 수 있는 작은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를 같이 설계했습니다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C146B9-807A-B54F-A5C9-95582D812F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26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F818EE-F5D7-F042-A0B7-C4366EBD1C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75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2750" y="1725613"/>
            <a:ext cx="2800350" cy="6130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0113" y="1725613"/>
            <a:ext cx="8250237" cy="6130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EE767B-2249-714C-BDDD-537819F961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585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2383DA-6029-1B49-85B4-5F947CF895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306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32AB19-5073-954A-83EB-991998EA96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80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944813"/>
            <a:ext cx="5524500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7013" y="2944813"/>
            <a:ext cx="5526087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60D72C-DBE2-5643-925E-8DABC328DB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98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CEE6E4-AAAF-9C4C-BFB3-2A2C911514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9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A054F2-B16F-264E-84C9-C1EF327BE6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88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C7691D-3B3E-7748-BAF9-81541139CA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52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B81A66-4E2B-8C47-9451-E7C07B1801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72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F438A5-8552-534F-95C7-4084864CEB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583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900113" y="1725613"/>
            <a:ext cx="1120298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900113" y="2944813"/>
            <a:ext cx="11202987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6335713" y="8194675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7EB7719F-7313-364C-B7BE-AA133D9CEFD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hyperlink" Target="http://13.124.185.67/free_time_ma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-12700" y="-12700"/>
            <a:ext cx="13030200" cy="9779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669752" y="8129642"/>
            <a:ext cx="3456384" cy="63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종합설계 프로젝트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332177" y="1573412"/>
            <a:ext cx="4338858" cy="4339233"/>
            <a:chOff x="4529398" y="1770650"/>
            <a:chExt cx="3944416" cy="3944757"/>
          </a:xfrm>
        </p:grpSpPr>
        <p:sp>
          <p:nvSpPr>
            <p:cNvPr id="23561" name="Oval 9"/>
            <p:cNvSpPr>
              <a:spLocks/>
            </p:cNvSpPr>
            <p:nvPr/>
          </p:nvSpPr>
          <p:spPr bwMode="auto">
            <a:xfrm>
              <a:off x="4529398" y="1770650"/>
              <a:ext cx="3944416" cy="3944757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559" name="Oval 7"/>
            <p:cNvSpPr>
              <a:spLocks/>
            </p:cNvSpPr>
            <p:nvPr/>
          </p:nvSpPr>
          <p:spPr bwMode="auto">
            <a:xfrm>
              <a:off x="5040480" y="2281778"/>
              <a:ext cx="2922249" cy="2922502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3"/>
              </a:solidFill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3562" name="Rectangle 10"/>
          <p:cNvSpPr>
            <a:spLocks/>
          </p:cNvSpPr>
          <p:nvPr/>
        </p:nvSpPr>
        <p:spPr bwMode="auto">
          <a:xfrm>
            <a:off x="655421" y="6667352"/>
            <a:ext cx="5054891" cy="116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자 유 시 간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3563" name="Rectangle 11"/>
          <p:cNvSpPr>
            <a:spLocks/>
          </p:cNvSpPr>
          <p:nvPr/>
        </p:nvSpPr>
        <p:spPr bwMode="auto">
          <a:xfrm>
            <a:off x="0" y="9561513"/>
            <a:ext cx="13003213" cy="220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F5431-6D2D-4BDB-A2CF-4E2D9D117D4B}"/>
              </a:ext>
            </a:extLst>
          </p:cNvPr>
          <p:cNvSpPr txBox="1"/>
          <p:nvPr/>
        </p:nvSpPr>
        <p:spPr>
          <a:xfrm>
            <a:off x="10462840" y="7613104"/>
            <a:ext cx="2375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 smtClean="0">
                <a:solidFill>
                  <a:srgbClr val="FFFFFF"/>
                </a:solidFill>
              </a:rPr>
              <a:t>이준범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1394016 </a:t>
            </a:r>
            <a:r>
              <a:rPr lang="ko-KR" altLang="en-US" sz="2400" dirty="0" smtClean="0">
                <a:solidFill>
                  <a:srgbClr val="FFFFFF"/>
                </a:solidFill>
              </a:rPr>
              <a:t>김우재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UART </a:t>
            </a:r>
            <a:r>
              <a:rPr lang="ko-KR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통신과</a:t>
            </a:r>
            <a: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/>
            </a:r>
            <a:b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</a:br>
            <a: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Bluetooth</a:t>
            </a:r>
            <a:r>
              <a:rPr lang="ko-KR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의 동시사용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문제 </a:t>
            </a:r>
            <a:r>
              <a:rPr lang="ko-KR" altLang="en-US" sz="32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및 해결 방안</a:t>
            </a:r>
            <a:endParaRPr lang="ko-KR" altLang="en-US" sz="3200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10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3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추가 기능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35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 가  기 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263650" y="3759200"/>
            <a:ext cx="10672763" cy="3887788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400" dirty="0" smtClean="0"/>
              <a:t> -	VIP </a:t>
            </a:r>
            <a:r>
              <a:rPr lang="ko-KR" altLang="en-US" sz="2400" dirty="0" smtClean="0"/>
              <a:t>고객에 한해 집에서도 원격으로</a:t>
            </a:r>
            <a:endParaRPr lang="en-US" altLang="ko-KR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400" dirty="0"/>
              <a:t>	</a:t>
            </a:r>
            <a:r>
              <a:rPr lang="ko-KR" altLang="en-US" sz="2400" dirty="0" smtClean="0"/>
              <a:t>현재 대기 번호의 다음 번호를 받을 수 있도록 설계</a:t>
            </a:r>
            <a:endParaRPr lang="en-US" altLang="en-US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4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400" dirty="0" smtClean="0"/>
              <a:t> -	</a:t>
            </a:r>
            <a:r>
              <a:rPr lang="ko-KR" altLang="en-US" sz="2400" dirty="0" smtClean="0"/>
              <a:t>관리자는 관리자 사이트에서 </a:t>
            </a:r>
            <a:r>
              <a:rPr lang="en-US" altLang="ko-KR" sz="2400" dirty="0" smtClean="0"/>
              <a:t>VIP</a:t>
            </a:r>
            <a:r>
              <a:rPr lang="ko-KR" altLang="en-US" sz="2400" dirty="0" smtClean="0"/>
              <a:t>를 등록</a:t>
            </a:r>
            <a:endParaRPr lang="en-US" altLang="ko-KR" sz="2400" dirty="0" smtClean="0"/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24" name="Rectangle 4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VIP booking service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7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74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1510" name="Picture 6" descr="image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0" y="2716560"/>
            <a:ext cx="7829487" cy="65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3334"/>
          <a:stretch>
            <a:fillRect/>
          </a:stretch>
        </p:blipFill>
        <p:spPr>
          <a:xfrm>
            <a:off x="1253511" y="3220498"/>
            <a:ext cx="6794136" cy="3977972"/>
          </a:xfrm>
          <a:prstGeom prst="roundRect">
            <a:avLst>
              <a:gd name="adj" fmla="val 1227"/>
            </a:avLst>
          </a:prstGeom>
        </p:spPr>
      </p:pic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 가  기 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E29A331-F49A-4F41-B97A-F40456C30EAE}" type="slidenum">
              <a:rPr lang="en-US" altLang="en-US">
                <a:solidFill>
                  <a:srgbClr val="FFFFFF"/>
                </a:solidFill>
              </a:rPr>
              <a:pPr algn="ctr"/>
              <a:t>13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Show the waiting time on the map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1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pic>
        <p:nvPicPr>
          <p:cNvPr id="21513" name="Picture 9" descr="Phone_gol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96" y="5481215"/>
            <a:ext cx="1839615" cy="347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 b="1407"/>
          <a:stretch>
            <a:fillRect/>
          </a:stretch>
        </p:blipFill>
        <p:spPr>
          <a:xfrm>
            <a:off x="7572375" y="5956300"/>
            <a:ext cx="1450975" cy="2520950"/>
          </a:xfrm>
          <a:prstGeom prst="roundRect">
            <a:avLst>
              <a:gd name="adj" fmla="val 4850"/>
            </a:avLst>
          </a:prstGeom>
        </p:spPr>
      </p:pic>
      <p:grpSp>
        <p:nvGrpSpPr>
          <p:cNvPr id="21517" name="Group 13"/>
          <p:cNvGrpSpPr>
            <a:grpSpLocks/>
          </p:cNvGrpSpPr>
          <p:nvPr/>
        </p:nvGrpSpPr>
        <p:grpSpPr bwMode="auto">
          <a:xfrm rot="7240798">
            <a:off x="8648062" y="3668869"/>
            <a:ext cx="3689341" cy="3239233"/>
            <a:chOff x="-1" y="-1"/>
            <a:chExt cx="3032921" cy="2581003"/>
          </a:xfrm>
        </p:grpSpPr>
        <p:sp>
          <p:nvSpPr>
            <p:cNvPr id="21518" name="Oval 14"/>
            <p:cNvSpPr>
              <a:spLocks/>
            </p:cNvSpPr>
            <p:nvPr/>
          </p:nvSpPr>
          <p:spPr bwMode="auto">
            <a:xfrm rot="21600000">
              <a:off x="-1" y="-1"/>
              <a:ext cx="2581003" cy="2581003"/>
            </a:xfrm>
            <a:prstGeom prst="ellipse">
              <a:avLst/>
            </a:prstGeom>
            <a:solidFill>
              <a:schemeClr val="accent2"/>
            </a:solidFill>
            <a:ln w="3175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519" name="AutoShape 15"/>
            <p:cNvSpPr>
              <a:spLocks/>
            </p:cNvSpPr>
            <p:nvPr/>
          </p:nvSpPr>
          <p:spPr bwMode="auto">
            <a:xfrm rot="7009877">
              <a:off x="1883403" y="1301921"/>
              <a:ext cx="980941" cy="9809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1523" name="Rectangle 19"/>
          <p:cNvSpPr>
            <a:spLocks noChangeAspect="1"/>
          </p:cNvSpPr>
          <p:nvPr/>
        </p:nvSpPr>
        <p:spPr bwMode="auto">
          <a:xfrm>
            <a:off x="9420722" y="4333336"/>
            <a:ext cx="2424515" cy="143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지도에</a:t>
            </a:r>
            <a:r>
              <a:rPr lang="en-US" altLang="ko-KR" dirty="0" smtClean="0">
                <a:solidFill>
                  <a:srgbClr val="FFFFFF"/>
                </a:solidFill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</a:rPr>
              <a:t>현재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</a:rPr>
              <a:t>예상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대기 시간을 띄워줌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pPr algn="ctr"/>
            <a:endParaRPr lang="en-US" altLang="en-US" dirty="0">
              <a:solidFill>
                <a:srgbClr val="FFFFFF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현재 특허 출원</a:t>
            </a:r>
            <a:r>
              <a:rPr lang="ko-KR" altLang="en-US" dirty="0">
                <a:solidFill>
                  <a:srgbClr val="FFFFFF"/>
                </a:solidFill>
              </a:rPr>
              <a:t>을</a:t>
            </a:r>
            <a:r>
              <a:rPr lang="ko-KR" altLang="en-US" dirty="0" smtClean="0">
                <a:solidFill>
                  <a:srgbClr val="FFFFFF"/>
                </a:solidFill>
              </a:rPr>
              <a:t> 알아보는 중</a:t>
            </a:r>
            <a:endParaRPr lang="en-US" altLang="ko-KR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168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777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머신 러닝을 통한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통계 분석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15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번호판 구성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16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968552" cy="1409919"/>
          </a:xfrm>
        </p:spPr>
        <p:txBody>
          <a:bodyPr anchor="t"/>
          <a:lstStyle/>
          <a:p>
            <a:r>
              <a:rPr lang="en-US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Thank you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73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 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27F1317-D7EF-5E44-B613-C0EED9E4EA54}" type="slidenum">
              <a:rPr lang="en-US" altLang="en-US">
                <a:solidFill>
                  <a:srgbClr val="FFFFFF"/>
                </a:solidFill>
              </a:rPr>
              <a:pPr algn="ctr"/>
              <a:t>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1" name="Oval 7"/>
          <p:cNvSpPr>
            <a:spLocks/>
          </p:cNvSpPr>
          <p:nvPr/>
        </p:nvSpPr>
        <p:spPr bwMode="auto">
          <a:xfrm>
            <a:off x="1523208" y="3181350"/>
            <a:ext cx="563406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3" name="Rectangle 9"/>
          <p:cNvSpPr>
            <a:spLocks/>
          </p:cNvSpPr>
          <p:nvPr/>
        </p:nvSpPr>
        <p:spPr bwMode="auto">
          <a:xfrm>
            <a:off x="1488070" y="4372335"/>
            <a:ext cx="4663493" cy="133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ko-KR" dirty="0" smtClean="0"/>
          </a:p>
          <a:p>
            <a:r>
              <a:rPr lang="en-US" altLang="ko-KR" dirty="0" smtClean="0"/>
              <a:t> -	</a:t>
            </a:r>
            <a:r>
              <a:rPr lang="ko-KR" altLang="en-US" dirty="0" smtClean="0"/>
              <a:t>약 </a:t>
            </a:r>
            <a:r>
              <a:rPr lang="en-US" altLang="ko-KR" dirty="0"/>
              <a:t>8</a:t>
            </a:r>
            <a:r>
              <a:rPr lang="en-US" altLang="ko-KR" dirty="0" smtClean="0"/>
              <a:t>0%</a:t>
            </a:r>
            <a:endParaRPr lang="en-US" altLang="en-US" dirty="0"/>
          </a:p>
        </p:txBody>
      </p:sp>
      <p:sp>
        <p:nvSpPr>
          <p:cNvPr id="11274" name="Rectangle 10"/>
          <p:cNvSpPr>
            <a:spLocks/>
          </p:cNvSpPr>
          <p:nvPr/>
        </p:nvSpPr>
        <p:spPr bwMode="auto">
          <a:xfrm>
            <a:off x="1473200" y="3946639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진행 상황</a:t>
            </a:r>
          </a:p>
        </p:txBody>
      </p:sp>
      <p:sp>
        <p:nvSpPr>
          <p:cNvPr id="11276" name="Oval 12"/>
          <p:cNvSpPr>
            <a:spLocks/>
          </p:cNvSpPr>
          <p:nvPr/>
        </p:nvSpPr>
        <p:spPr bwMode="auto">
          <a:xfrm>
            <a:off x="7428708" y="3181350"/>
            <a:ext cx="563405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7" name="Rectangle 13"/>
          <p:cNvSpPr>
            <a:spLocks/>
          </p:cNvSpPr>
          <p:nvPr/>
        </p:nvSpPr>
        <p:spPr bwMode="auto">
          <a:xfrm>
            <a:off x="7393570" y="4372335"/>
            <a:ext cx="4663493" cy="133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ko-KR" dirty="0" smtClean="0"/>
          </a:p>
          <a:p>
            <a:r>
              <a:rPr lang="en-US" altLang="ko-KR" dirty="0" smtClean="0"/>
              <a:t> -	VIP </a:t>
            </a:r>
            <a:r>
              <a:rPr lang="ko-KR" altLang="en-US" dirty="0" smtClean="0"/>
              <a:t>에약 서비스</a:t>
            </a:r>
            <a:endParaRPr lang="en-US" altLang="ko-KR" dirty="0" smtClean="0"/>
          </a:p>
          <a:p>
            <a:endParaRPr lang="en-US" altLang="en-US" dirty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지도에 대기시간 출력</a:t>
            </a:r>
            <a:endParaRPr lang="en-US" altLang="en-US" dirty="0"/>
          </a:p>
        </p:txBody>
      </p:sp>
      <p:sp>
        <p:nvSpPr>
          <p:cNvPr id="11278" name="Rectangle 14"/>
          <p:cNvSpPr>
            <a:spLocks/>
          </p:cNvSpPr>
          <p:nvPr/>
        </p:nvSpPr>
        <p:spPr bwMode="auto">
          <a:xfrm>
            <a:off x="7378700" y="3946639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추가 기능</a:t>
            </a:r>
          </a:p>
        </p:txBody>
      </p:sp>
      <p:sp>
        <p:nvSpPr>
          <p:cNvPr id="11279" name="AutoShape 15"/>
          <p:cNvSpPr>
            <a:spLocks/>
          </p:cNvSpPr>
          <p:nvPr/>
        </p:nvSpPr>
        <p:spPr bwMode="auto">
          <a:xfrm>
            <a:off x="7588345" y="3330375"/>
            <a:ext cx="251590" cy="2310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3950" y="21600"/>
                </a:lnTo>
                <a:lnTo>
                  <a:pt x="3950" y="8656"/>
                </a:lnTo>
                <a:lnTo>
                  <a:pt x="0" y="8656"/>
                </a:lnTo>
                <a:lnTo>
                  <a:pt x="0" y="21600"/>
                </a:lnTo>
                <a:close/>
                <a:moveTo>
                  <a:pt x="21600" y="9649"/>
                </a:moveTo>
                <a:cubicBezTo>
                  <a:pt x="21600" y="8418"/>
                  <a:pt x="20658" y="7624"/>
                  <a:pt x="19534" y="7624"/>
                </a:cubicBezTo>
                <a:lnTo>
                  <a:pt x="13337" y="7624"/>
                </a:lnTo>
                <a:lnTo>
                  <a:pt x="14460" y="2462"/>
                </a:lnTo>
                <a:lnTo>
                  <a:pt x="14460" y="2263"/>
                </a:lnTo>
                <a:cubicBezTo>
                  <a:pt x="14460" y="1826"/>
                  <a:pt x="14279" y="1429"/>
                  <a:pt x="14098" y="1032"/>
                </a:cubicBezTo>
                <a:lnTo>
                  <a:pt x="12974" y="0"/>
                </a:lnTo>
                <a:lnTo>
                  <a:pt x="6379" y="6988"/>
                </a:lnTo>
                <a:cubicBezTo>
                  <a:pt x="6016" y="7385"/>
                  <a:pt x="5835" y="8021"/>
                  <a:pt x="5835" y="8656"/>
                </a:cubicBezTo>
                <a:lnTo>
                  <a:pt x="5835" y="19337"/>
                </a:lnTo>
                <a:cubicBezTo>
                  <a:pt x="5835" y="20568"/>
                  <a:pt x="6777" y="21600"/>
                  <a:pt x="7901" y="21600"/>
                </a:cubicBezTo>
                <a:lnTo>
                  <a:pt x="16707" y="21600"/>
                </a:lnTo>
                <a:cubicBezTo>
                  <a:pt x="17468" y="21600"/>
                  <a:pt x="18230" y="21004"/>
                  <a:pt x="18411" y="20171"/>
                </a:cubicBezTo>
                <a:lnTo>
                  <a:pt x="21419" y="12547"/>
                </a:lnTo>
                <a:cubicBezTo>
                  <a:pt x="21419" y="12349"/>
                  <a:pt x="21419" y="12150"/>
                  <a:pt x="21419" y="11713"/>
                </a:cubicBezTo>
                <a:lnTo>
                  <a:pt x="21419" y="9649"/>
                </a:lnTo>
                <a:lnTo>
                  <a:pt x="21600" y="9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81" name="Oval 17"/>
          <p:cNvSpPr>
            <a:spLocks/>
          </p:cNvSpPr>
          <p:nvPr/>
        </p:nvSpPr>
        <p:spPr bwMode="auto">
          <a:xfrm>
            <a:off x="7428708" y="5707063"/>
            <a:ext cx="563405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82" name="Rectangle 18"/>
          <p:cNvSpPr>
            <a:spLocks/>
          </p:cNvSpPr>
          <p:nvPr/>
        </p:nvSpPr>
        <p:spPr bwMode="auto">
          <a:xfrm>
            <a:off x="7393570" y="6898048"/>
            <a:ext cx="4663493" cy="133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분석 알고리즘 작성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대기번호판 제작</a:t>
            </a:r>
            <a:endParaRPr lang="en-US" altLang="en-US" dirty="0"/>
          </a:p>
        </p:txBody>
      </p:sp>
      <p:sp>
        <p:nvSpPr>
          <p:cNvPr id="11283" name="Rectangle 19"/>
          <p:cNvSpPr>
            <a:spLocks/>
          </p:cNvSpPr>
          <p:nvPr/>
        </p:nvSpPr>
        <p:spPr bwMode="auto">
          <a:xfrm>
            <a:off x="7378700" y="6472352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향후 계획</a:t>
            </a:r>
          </a:p>
        </p:txBody>
      </p:sp>
      <p:sp>
        <p:nvSpPr>
          <p:cNvPr id="11284" name="AutoShape 20"/>
          <p:cNvSpPr>
            <a:spLocks/>
          </p:cNvSpPr>
          <p:nvPr/>
        </p:nvSpPr>
        <p:spPr bwMode="auto">
          <a:xfrm>
            <a:off x="7597316" y="5864072"/>
            <a:ext cx="251590" cy="224028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86" name="Oval 22"/>
          <p:cNvSpPr>
            <a:spLocks/>
          </p:cNvSpPr>
          <p:nvPr/>
        </p:nvSpPr>
        <p:spPr bwMode="auto">
          <a:xfrm>
            <a:off x="1523208" y="5707063"/>
            <a:ext cx="563406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87" name="Rectangle 23"/>
          <p:cNvSpPr>
            <a:spLocks/>
          </p:cNvSpPr>
          <p:nvPr/>
        </p:nvSpPr>
        <p:spPr bwMode="auto">
          <a:xfrm>
            <a:off x="1488070" y="6898048"/>
            <a:ext cx="4663493" cy="133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/>
          </a:p>
          <a:p>
            <a:r>
              <a:rPr lang="en-US" altLang="en-US" dirty="0" smtClean="0"/>
              <a:t> -	Raspberry Pi3</a:t>
            </a:r>
          </a:p>
          <a:p>
            <a:r>
              <a:rPr lang="en-US" altLang="en-US" dirty="0" smtClean="0"/>
              <a:t>	</a:t>
            </a:r>
            <a:r>
              <a:rPr lang="en-US" altLang="en-US" dirty="0" err="1" smtClean="0"/>
              <a:t>Uart</a:t>
            </a:r>
            <a:r>
              <a:rPr lang="en-US" altLang="en-US" dirty="0" smtClean="0"/>
              <a:t>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&amp; Bluetooth </a:t>
            </a:r>
            <a:r>
              <a:rPr lang="ko-KR" altLang="en-US" dirty="0" smtClean="0"/>
              <a:t>동시 사용</a:t>
            </a:r>
            <a:endParaRPr lang="en-US" altLang="ko-KR" dirty="0" smtClean="0"/>
          </a:p>
        </p:txBody>
      </p:sp>
      <p:sp>
        <p:nvSpPr>
          <p:cNvPr id="11288" name="Rectangle 24"/>
          <p:cNvSpPr>
            <a:spLocks/>
          </p:cNvSpPr>
          <p:nvPr/>
        </p:nvSpPr>
        <p:spPr bwMode="auto">
          <a:xfrm>
            <a:off x="1473200" y="6472353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문제 </a:t>
            </a:r>
            <a:r>
              <a:rPr lang="ko-KR" altLang="en-US" sz="24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및 </a:t>
            </a:r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해결 방안</a:t>
            </a:r>
          </a:p>
        </p:txBody>
      </p:sp>
      <p:sp>
        <p:nvSpPr>
          <p:cNvPr id="22" name="AutoShape 23">
            <a:extLst>
              <a:ext uri="{FF2B5EF4-FFF2-40B4-BE49-F238E27FC236}">
                <a16:creationId xmlns="" xmlns:a16="http://schemas.microsoft.com/office/drawing/2014/main" id="{CB3ECF8E-CDC0-4233-AEDE-DB27BC5CA387}"/>
              </a:ext>
            </a:extLst>
          </p:cNvPr>
          <p:cNvSpPr>
            <a:spLocks noChangeAspect="1"/>
          </p:cNvSpPr>
          <p:nvPr/>
        </p:nvSpPr>
        <p:spPr bwMode="auto">
          <a:xfrm>
            <a:off x="1713070" y="3253881"/>
            <a:ext cx="229820" cy="3840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3" name="AutoShape 26">
            <a:extLst>
              <a:ext uri="{FF2B5EF4-FFF2-40B4-BE49-F238E27FC236}">
                <a16:creationId xmlns="" xmlns:a16="http://schemas.microsoft.com/office/drawing/2014/main" id="{B32A9608-DE62-4F50-92BE-CF8F60D3FD43}"/>
              </a:ext>
            </a:extLst>
          </p:cNvPr>
          <p:cNvSpPr>
            <a:spLocks noChangeAspect="1"/>
          </p:cNvSpPr>
          <p:nvPr/>
        </p:nvSpPr>
        <p:spPr bwMode="auto">
          <a:xfrm>
            <a:off x="1687674" y="5864072"/>
            <a:ext cx="234474" cy="3254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673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39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20" y="3076600"/>
            <a:ext cx="3962973" cy="5074843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4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Server &amp; Database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1746051" y="3810000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 -	NFC</a:t>
            </a:r>
            <a:r>
              <a:rPr lang="ko-KR" altLang="en-US" dirty="0" smtClean="0"/>
              <a:t>와 서버 간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안드로이드와 서버 간의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Database </a:t>
            </a:r>
            <a:r>
              <a:rPr lang="ko-KR" altLang="en-US" dirty="0" smtClean="0"/>
              <a:t>연동 완료</a:t>
            </a:r>
            <a:endParaRPr lang="en-US" altLang="en-US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		[</a:t>
            </a:r>
            <a:r>
              <a:rPr lang="ko-KR" altLang="en-US" dirty="0" smtClean="0"/>
              <a:t>주요 테이블</a:t>
            </a:r>
            <a:r>
              <a:rPr lang="en-US" altLang="ko-KR" dirty="0" smtClean="0"/>
              <a:t>]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user: </a:t>
            </a:r>
            <a:r>
              <a:rPr lang="ko-KR" altLang="en-US" dirty="0" smtClean="0"/>
              <a:t>사용자 정보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user_vip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 여부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number: </a:t>
            </a:r>
            <a:r>
              <a:rPr lang="ko-KR" altLang="en-US" dirty="0" smtClean="0"/>
              <a:t>번호표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store: </a:t>
            </a:r>
            <a:r>
              <a:rPr lang="ko-KR" altLang="en-US" dirty="0" smtClean="0"/>
              <a:t>해당 지점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counter: </a:t>
            </a:r>
            <a:r>
              <a:rPr lang="ko-KR" altLang="en-US" dirty="0" smtClean="0"/>
              <a:t>해당 지점의 업무</a:t>
            </a:r>
            <a:endParaRPr lang="en-US" altLang="ko-KR" dirty="0" smtClean="0"/>
          </a:p>
        </p:txBody>
      </p:sp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675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5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Web site for Administrator</a:t>
            </a: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6790432" y="3810000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 smtClean="0"/>
              <a:t> - 	</a:t>
            </a:r>
            <a:r>
              <a:rPr lang="ko-KR" altLang="en-US" sz="2000" dirty="0" smtClean="0"/>
              <a:t>관리자가 여러 정보를 볼 수 있는 사이트</a:t>
            </a:r>
            <a:endParaRPr lang="en-US" altLang="ko-KR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-	Admin </a:t>
            </a:r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 입력 후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첫 페이지는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직원 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테이블 위치 등의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해당 지점의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기본적인 정보 출력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 -	</a:t>
            </a:r>
            <a:r>
              <a:rPr lang="ko-KR" altLang="en-US" sz="2000" dirty="0" smtClean="0"/>
              <a:t>각 업무마다 소모 시간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취소했을 때의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그 사용자의 대기 시간 등을 계산하여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데이터로 저장</a:t>
            </a:r>
            <a:endParaRPr lang="en-US" altLang="en-US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 -	</a:t>
            </a:r>
            <a:r>
              <a:rPr lang="ko-KR" altLang="en-US" sz="2000" dirty="0" smtClean="0"/>
              <a:t>기본적인 정보와 수집된 데이터를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통해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	</a:t>
            </a:r>
            <a:r>
              <a:rPr lang="ko-KR" altLang="en-US" sz="2000" dirty="0" smtClean="0"/>
              <a:t>분석하여 해당 지점에 컨설팅</a:t>
            </a:r>
            <a:endParaRPr lang="en-US" altLang="en-US" sz="2000" dirty="0"/>
          </a:p>
        </p:txBody>
      </p:sp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1746051" y="3810000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hlinkClick r:id="rId4"/>
              </a:rPr>
              <a:t>http://</a:t>
            </a:r>
            <a:r>
              <a:rPr lang="en-US" altLang="en-US" dirty="0" smtClean="0">
                <a:hlinkClick r:id="rId4"/>
              </a:rPr>
              <a:t>13.124.185.67/free_time_main</a:t>
            </a:r>
            <a:endParaRPr lang="en-US" altLang="en-US" dirty="0" smtClean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83" y="4228728"/>
            <a:ext cx="372427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414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465513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D85CD00-C03E-F24B-B212-62C28AA062AC}" type="slidenum">
              <a:rPr lang="en-US" altLang="en-US">
                <a:solidFill>
                  <a:srgbClr val="FFFFFF"/>
                </a:solidFill>
              </a:rPr>
              <a:pPr algn="ctr"/>
              <a:t>6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580" name="Rectangle 4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Android</a:t>
            </a: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body" sz="quarter" idx="1"/>
          </p:nvPr>
        </p:nvSpPr>
        <p:spPr>
          <a:xfrm>
            <a:off x="8936038" y="3994150"/>
            <a:ext cx="3355975" cy="3663950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rgbClr val="FFFFFF"/>
                </a:solidFill>
              </a:rPr>
              <a:t>Lorem Ipsum is simply dummy text of the printing and typesetting industry. Lorem Ipsum has been the industry's standard dummy text ever since the 1500s, when an unknown printer took a galley of type essentially unchanged. It was popularised in the 1960s with the survived not only five centuries.</a:t>
            </a:r>
          </a:p>
        </p:txBody>
      </p:sp>
      <p:sp>
        <p:nvSpPr>
          <p:cNvPr id="24583" name="Rectangle 7"/>
          <p:cNvSpPr>
            <a:spLocks/>
          </p:cNvSpPr>
          <p:nvPr/>
        </p:nvSpPr>
        <p:spPr bwMode="auto">
          <a:xfrm>
            <a:off x="831850" y="3994150"/>
            <a:ext cx="3355975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r"/>
            <a:r>
              <a:rPr lang="en-US" altLang="en-US">
                <a:solidFill>
                  <a:srgbClr val="FFFFFF"/>
                </a:solidFill>
              </a:rPr>
              <a:t>Lorem Ipsum is simply dummy text of the printing and typesetting industry. Lorem Ipsum has been the industry's standard dummy text ever since the 1500s, when an unknown printer took a galley of type essentially unchanged. It was popularised in the 1960s with the survived not only five centuries.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4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4584" name="Oval 8"/>
          <p:cNvSpPr>
            <a:spLocks/>
          </p:cNvSpPr>
          <p:nvPr/>
        </p:nvSpPr>
        <p:spPr bwMode="auto">
          <a:xfrm>
            <a:off x="4694238" y="3944938"/>
            <a:ext cx="3736975" cy="3736975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585" name="Picture 9" descr="Phone_go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2832100"/>
            <a:ext cx="3148013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273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r="822"/>
          <a:stretch>
            <a:fillRect/>
          </a:stretch>
        </p:blipFill>
        <p:spPr>
          <a:xfrm>
            <a:off x="813768" y="3235245"/>
            <a:ext cx="5328591" cy="4584182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7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NFC &amp; Screen</a:t>
            </a: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6790432" y="3580656"/>
            <a:ext cx="5428556" cy="4245719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 -	NFC </a:t>
            </a:r>
            <a:r>
              <a:rPr lang="ko-KR" altLang="en-US" dirty="0"/>
              <a:t>양방향 통신 완료</a:t>
            </a:r>
            <a:r>
              <a:rPr lang="en-US" altLang="ko-KR" dirty="0"/>
              <a:t>.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 -	</a:t>
            </a:r>
            <a:r>
              <a:rPr lang="ko-KR" altLang="en-US" dirty="0"/>
              <a:t>다운로드 주소값</a:t>
            </a:r>
            <a:r>
              <a:rPr lang="en-US" altLang="ko-KR" dirty="0"/>
              <a:t>, </a:t>
            </a:r>
            <a:r>
              <a:rPr lang="ko-KR" altLang="en-US" dirty="0"/>
              <a:t>어플 실행 주소값을 따서</a:t>
            </a:r>
            <a:endParaRPr lang="en-US" altLang="en-US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b="1" dirty="0"/>
              <a:t>최초 사용자</a:t>
            </a:r>
            <a:r>
              <a:rPr lang="ko-KR" altLang="en-US" dirty="0"/>
              <a:t>는 다운로드</a:t>
            </a:r>
            <a:r>
              <a:rPr lang="en-US" altLang="ko-KR" dirty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	</a:t>
            </a:r>
            <a:r>
              <a:rPr lang="ko-KR" altLang="en-US" b="1" dirty="0"/>
              <a:t>기존 사용자</a:t>
            </a:r>
            <a:r>
              <a:rPr lang="ko-KR" altLang="en-US" dirty="0"/>
              <a:t>는 어플이 실행되도록 설정할 예정</a:t>
            </a: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screen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python library</a:t>
            </a:r>
            <a:r>
              <a:rPr lang="ko-KR" altLang="en-US" dirty="0" smtClean="0"/>
              <a:t>인</a:t>
            </a:r>
            <a:r>
              <a:rPr lang="en-US" altLang="ko-KR" dirty="0"/>
              <a:t> </a:t>
            </a:r>
            <a:r>
              <a:rPr lang="en-US" altLang="ko-KR" dirty="0" smtClean="0"/>
              <a:t>pyqt5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이용하여 제작</a:t>
            </a: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 -	</a:t>
            </a:r>
            <a:r>
              <a:rPr lang="en-US" altLang="ko-KR" dirty="0" smtClean="0"/>
              <a:t>screen</a:t>
            </a:r>
            <a:r>
              <a:rPr lang="ko-KR" altLang="en-US" dirty="0" smtClean="0"/>
              <a:t>의 버튼을 누르면 </a:t>
            </a:r>
            <a:r>
              <a:rPr lang="en-US" altLang="ko-KR" dirty="0" smtClean="0"/>
              <a:t>Database</a:t>
            </a:r>
            <a:r>
              <a:rPr lang="ko-KR" altLang="en-US" dirty="0"/>
              <a:t> </a:t>
            </a:r>
            <a:r>
              <a:rPr lang="ko-KR" altLang="en-US" dirty="0" smtClean="0"/>
              <a:t>연동과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함께 종이대기표를 받을 수 있고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스마트폰 통신이 가능</a:t>
            </a:r>
            <a:endParaRPr lang="en-US" altLang="ko-KR" dirty="0"/>
          </a:p>
        </p:txBody>
      </p:sp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r="6410"/>
          <a:stretch>
            <a:fillRect/>
          </a:stretch>
        </p:blipFill>
        <p:spPr>
          <a:xfrm>
            <a:off x="6975015" y="3400988"/>
            <a:ext cx="5144009" cy="4425387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8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3D printing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1101800" y="3810000"/>
            <a:ext cx="55006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 -	</a:t>
            </a:r>
            <a:r>
              <a:rPr lang="ko-KR" altLang="en-US" dirty="0" smtClean="0"/>
              <a:t>순번대기표 외형 제작 완료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5</a:t>
            </a:r>
            <a:r>
              <a:rPr lang="ko-KR" altLang="en-US" dirty="0" smtClean="0"/>
              <a:t>개의 파트로 분할 제작하여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각각의 파트를 끼울 수 있도록 제작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NFC</a:t>
            </a:r>
            <a:r>
              <a:rPr lang="ko-KR" altLang="en-US" dirty="0" smtClean="0"/>
              <a:t>를 교체할 수 있는 홈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라즈베리파이가 온도에 민감하기 때문에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fan</a:t>
            </a:r>
            <a:r>
              <a:rPr lang="ko-KR" altLang="en-US" dirty="0" smtClean="0"/>
              <a:t>을 나사로 고정시켜 내부를 환기시키는 등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여러가지 사항을 고려하여 제작</a:t>
            </a:r>
            <a:endParaRPr lang="en-US" altLang="ko-KR" dirty="0" smtClean="0"/>
          </a:p>
        </p:txBody>
      </p:sp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30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8064896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문제 및</a:t>
            </a:r>
            <a:r>
              <a:rPr lang="en-US" altLang="ko-KR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해결 방안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56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426</Words>
  <Application>Microsoft Office PowerPoint</Application>
  <PresentationFormat>Custom</PresentationFormat>
  <Paragraphs>139</Paragraphs>
  <Slides>17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White</vt:lpstr>
      <vt:lpstr>White - Title &amp; Subtitle</vt:lpstr>
      <vt:lpstr>PowerPoint Presentation</vt:lpstr>
      <vt:lpstr>목   차</vt:lpstr>
      <vt:lpstr>진행 상황</vt:lpstr>
      <vt:lpstr>PowerPoint Presentation</vt:lpstr>
      <vt:lpstr>PowerPoint Presentation</vt:lpstr>
      <vt:lpstr>진 행  상 황</vt:lpstr>
      <vt:lpstr>PowerPoint Presentation</vt:lpstr>
      <vt:lpstr>PowerPoint Presentation</vt:lpstr>
      <vt:lpstr>문제 및 해결 방안</vt:lpstr>
      <vt:lpstr>UART 통신과 Bluetooth의 동시사용</vt:lpstr>
      <vt:lpstr>추가 기능</vt:lpstr>
      <vt:lpstr>추 가  기 능</vt:lpstr>
      <vt:lpstr>추 가  기 능</vt:lpstr>
      <vt:lpstr>향후 계획</vt:lpstr>
      <vt:lpstr>머신 러닝을 통한 통계 분석</vt:lpstr>
      <vt:lpstr>번호판 구성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Junbeom Lee</dc:creator>
  <cp:lastModifiedBy>Junbeom Lee</cp:lastModifiedBy>
  <cp:revision>67</cp:revision>
  <dcterms:modified xsi:type="dcterms:W3CDTF">2018-05-13T12:05:32Z</dcterms:modified>
</cp:coreProperties>
</file>